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894" autoAdjust="0"/>
  </p:normalViewPr>
  <p:slideViewPr>
    <p:cSldViewPr snapToGrid="0">
      <p:cViewPr varScale="1">
        <p:scale>
          <a:sx n="102" d="100"/>
          <a:sy n="102" d="100"/>
        </p:scale>
        <p:origin x="89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642FF8-84D9-400E-8289-2C656289E9C3}" type="datetimeFigureOut">
              <a:rPr lang="en-US" smtClean="0"/>
              <a:t>6/14/2021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9702D5-D2BC-43B2-A89A-CF91FD609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98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worldbank.org/indicator/SP.DYN.LE00.MA.IN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702D5-D2BC-43B2-A89A-CF91FD6098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98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 for life expectancy csv: </a:t>
            </a:r>
            <a:r>
              <a:rPr lang="en-US" dirty="0">
                <a:hlinkClick r:id="rId3"/>
              </a:rPr>
              <a:t>https://data.worldbank.org/indicator/SP.DYN.LE00.MA.IN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702D5-D2BC-43B2-A89A-CF91FD6098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44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702D5-D2BC-43B2-A89A-CF91FD6098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2405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702D5-D2BC-43B2-A89A-CF91FD6098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07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AB0F5-6EF0-4727-BC2F-A1AE9B7EB5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AF8E840-B386-4EC7-95EB-EFFD34A2D0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37104-B1D7-40C4-862F-287856A7C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EF823-48A5-43FC-BE03-E79964288B41}" type="datetimeFigureOut">
              <a:rPr lang="en-US" smtClean="0"/>
              <a:t>6/14/2021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C94DA2-751B-4961-B413-FCD9DBB79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182F5-763F-4DE3-B331-8874A0A91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9524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75076-B566-4D20-BDBD-FDDFB6827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F9D5A2-68B7-463C-8B24-F1A4F917A2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D698E-ABE9-4269-A854-BBA0E724D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C45489-D2B7-462B-B71A-68FCB006A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8CCB8-8662-4DC9-A2AD-51A73F971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471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EEC219-526C-4BF3-9A71-36B7E71AAC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A76E8F-9B05-445B-9DEA-07A1FB020A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77C55-E389-4ACE-87C8-54672C75B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2E20DF-BA88-4873-8EA8-F0D25F774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07C790-21BD-4753-BB1B-1C5C30B9D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149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3B26F-9AD8-4B50-AF33-A338F96A6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034CC8-F0CC-4B44-9CD6-F41940122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9BEB3-8698-4446-8010-1E7753B36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0FBC5-BB29-4761-97A5-1577C3891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EEE8B-49F0-4358-914D-9BA21CDE3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976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1F911-CC9C-46A8-87DC-D7830B15A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1D0D99-E175-4918-A4AA-F9B4A9C0D3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D0336-6CF7-4FDD-B377-122EE98D1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F37FD9-56F7-456F-A95E-7CDCEC5BC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B0EFEA-0D77-4404-8DD3-5413354C9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396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35E45-5E84-4DF7-AA5A-7445A1BDE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48E6C-1451-41D1-B628-E83F7328ED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5FCC76-3B94-4BB9-9FC9-3D6C8ED23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3EED00-5484-4D66-B34B-B32945C80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E46EC6-EC9D-4952-86E0-4D4DA3B7D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5E3672-62C1-4ED0-B727-E60E9D0FE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540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63F26-C144-4F48-B5A7-5C6103D26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947428-56EF-4882-8034-84010BB46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372E32-9297-4899-A6FD-59ECA32EC9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66962F-9CF1-4FA8-B188-0CBC3ABDDD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B638CD-7E36-48BF-A78A-1EFC5154C4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A9CEE1-8E3D-4083-B4A7-794CEDB13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6E680-9797-4736-95F9-3C6D88918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7E7CCF-BFD3-4FA2-807A-92EDEDD9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883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AA871-0926-4088-A2A2-67EC7FB75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677D6D-EE8B-4B4D-8057-F6AA5C625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C0421B-BEFA-4380-8875-4F58A24E3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9993C-E1CE-43C2-BC0A-1B25CCAD1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08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202924-FCC4-41F3-85EA-F720F531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3B7E78-9FC4-44FC-858E-5DBAEEFB9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43C742-0BAF-4F2B-A498-524586144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601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C299D3-30A2-452D-8A64-51D1CD436F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E2955-C34F-4EEA-AB21-E586E0BAA5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D19ED3-0990-4C7D-8BE5-8DF284C36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E8D9CF-264C-4344-82D2-4C847A782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F4B8E-6817-49E6-88DB-7B90BE9DE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F02418-038A-4CE1-A5A4-85E32D05AE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53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E352A-433C-4EDC-BDCE-A8086F6CD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467217-31A2-4FCF-BD14-A0526E5489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0BF975-7282-44C2-A1C3-CB2EB449F7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92676-1F74-4BBF-928E-20F2DA7CB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0A2BB-2CA2-4B8D-8D93-3BCE7F632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B5A125-8640-4A8F-B375-2E8A02CBE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887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53A2B4-9194-49DA-9C49-06B6E7C03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5AC030-0BC6-48C1-BF20-57914D16C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CAE89-9EDA-4C2D-A07B-6DACD8F840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6/14/2021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C47EB7-A32B-4A28-918A-0BE5A8434F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157EB-6D2C-4031-8D9E-8720429BBC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4156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7DD095A8-767A-4D7B-AED0-16A012D77A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51B3C9-7E35-414A-9B5C-D50106B68A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3513151"/>
            <a:ext cx="8714346" cy="1334069"/>
          </a:xfrm>
        </p:spPr>
        <p:txBody>
          <a:bodyPr anchor="b"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ETL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BD2CEB-FE1C-4C7B-9DD7-F1461419E4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162507"/>
            <a:ext cx="8714346" cy="77109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Extract, Transform, Load</a:t>
            </a:r>
          </a:p>
        </p:txBody>
      </p:sp>
    </p:spTree>
    <p:extLst>
      <p:ext uri="{BB962C8B-B14F-4D97-AF65-F5344CB8AC3E}">
        <p14:creationId xmlns:p14="http://schemas.microsoft.com/office/powerpoint/2010/main" val="2292705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8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1AFBAC9-48AB-4D77-B5F8-9164B1BC8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256" y="1412488"/>
            <a:ext cx="3577133" cy="1340139"/>
          </a:xfrm>
        </p:spPr>
        <p:txBody>
          <a:bodyPr anchor="t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Extract</a:t>
            </a:r>
            <a:br>
              <a:rPr lang="en-US" sz="4000">
                <a:solidFill>
                  <a:srgbClr val="FFFFFF"/>
                </a:solidFill>
              </a:rPr>
            </a:br>
            <a:endParaRPr lang="en-US" sz="4000" dirty="0">
              <a:solidFill>
                <a:srgbClr val="FFFFFF"/>
              </a:solidFill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033D42-BCA4-44DE-8304-1E2DC05873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We were given the Alcohol and Happiness Project. Finding another data source to bring in was a challenge.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We found a dataset on data.worldbank.org that had life expectancy per country. We then decided to compare the happiness score to life expectancy.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  <p:cxnSp>
        <p:nvCxnSpPr>
          <p:cNvPr id="16" name="Straight Connector 10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ectangle 2">
            <a:extLst>
              <a:ext uri="{FF2B5EF4-FFF2-40B4-BE49-F238E27FC236}">
                <a16:creationId xmlns:a16="http://schemas.microsoft.com/office/drawing/2014/main" id="{3E4FEDB6-D74B-408E-9C86-E864026A45D7}"/>
              </a:ext>
            </a:extLst>
          </p:cNvPr>
          <p:cNvSpPr>
            <a:spLocks noGrp="1" noChangeArrowheads="1"/>
          </p:cNvSpPr>
          <p:nvPr>
            <p:ph sz="half" idx="2"/>
          </p:nvPr>
        </p:nvSpPr>
        <p:spPr bwMode="auto">
          <a:xfrm>
            <a:off x="8451850" y="317079"/>
            <a:ext cx="3398687" cy="65556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CREATE TABLE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worldhappinessreport2021(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country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VARCHAR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reginal_indicator</a:t>
            </a:r>
            <a:r>
              <a:rPr lang="en-US" altLang="en-US" sz="1000" dirty="0">
                <a:latin typeface="Arial Unicode MS"/>
              </a:rPr>
              <a:t> </a:t>
            </a:r>
            <a:r>
              <a:rPr lang="en-US" altLang="en-US" sz="1000" dirty="0">
                <a:solidFill>
                  <a:schemeClr val="accent1"/>
                </a:solidFill>
                <a:latin typeface="Arial Unicode MS"/>
              </a:rPr>
              <a:t>VARCHAR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ladder_score Numeric,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standard_error_of_ladder Numeric,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upperwhisker Numeric,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lowerwhisker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logged_gdp_per_capita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social_suppor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healthy_life_expectancy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freedom_to_make_life_choices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generosity Numeric,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perceptions_of_corruption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ladder_score_in_dystopia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dystopia_plus_residual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 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000" dirty="0"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CREATE TABLE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HappinessAlcoholConsumption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country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Arial Unicode MS"/>
              </a:rPr>
              <a:t>VARCHAR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region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Arial Unicode MS"/>
              </a:rPr>
              <a:t>VARCHAR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hemisphere Numeric,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happinessscore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hdi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gdp_percapita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beer_percapita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spirit_percapita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wine_percapita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Numeric 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rgbClr val="569CD6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CREATE TABLE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LifeExpectancy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(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countryname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VARCHAR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IndicatorName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VARCHAR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Year_2019 Numeric 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000" dirty="0"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SELECT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LE.countryname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HP.HappinessScore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WH.Healthy_life_expectancy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LE.year_2019,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WH.social_support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WH.Generosity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HP.beer_percapita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HP.spirit_percapita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HP.wine_percapita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FROM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worldhappinessreport2021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as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right JOIN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HappinessAlcoholConsumption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as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Arial Unicode MS"/>
              </a:rPr>
              <a:t>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WH.country_name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818181"/>
                </a:solidFill>
                <a:effectLst/>
                <a:latin typeface="Arial Unicode MS"/>
              </a:rPr>
              <a:t>=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HP.country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left JOIN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lifeexpectancy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as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LE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ON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WH.country_name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818181"/>
                </a:solidFill>
                <a:effectLst/>
                <a:latin typeface="Arial Unicode MS"/>
              </a:rPr>
              <a:t>=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LE.countryname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ORDER BY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"</a:t>
            </a:r>
            <a:r>
              <a:rPr kumimoji="0" lang="en-US" altLang="en-US" sz="1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happinessscore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" </a:t>
            </a: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DESC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accent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0642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6A89983-2AA1-4D0D-B9F1-E46A2DF4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121" y="188536"/>
            <a:ext cx="5136412" cy="608029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b="1" i="1" kern="1200" spc="1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Transform</a:t>
            </a:r>
            <a:br>
              <a:rPr lang="en-US" sz="3600" i="1" kern="1200" spc="1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600" i="1" kern="1200" spc="10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 descr="Abstract backtground of soap bubbles">
            <a:extLst>
              <a:ext uri="{FF2B5EF4-FFF2-40B4-BE49-F238E27FC236}">
                <a16:creationId xmlns:a16="http://schemas.microsoft.com/office/drawing/2014/main" id="{BC42F1DE-51C8-48B7-AA0B-0B01612302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1123"/>
          <a:stretch/>
        </p:blipFill>
        <p:spPr>
          <a:xfrm>
            <a:off x="-2" y="10"/>
            <a:ext cx="5779884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7EAA094-9CF6-4695-958A-33D9BCAA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" y="713128"/>
            <a:ext cx="1068867" cy="2126625"/>
            <a:chOff x="10918968" y="713127"/>
            <a:chExt cx="1273032" cy="253283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E80C965-DB6D-4F81-9E9E-B027384D0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2DC33F-3F6B-4BEE-BEC4-E0220C5C2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01179" y="876693"/>
            <a:ext cx="6240545" cy="57423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In pgAdmin4 we ordered the table by the happiness score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SELECT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LE.countryname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HP.HappinessScore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WH.Healthy_life_expectancy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LE.year_2019,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WH.social_support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WH.Generosity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HP.beer_percapita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HP.spirit_percapita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,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HP.wine_percapita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FROM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worldhappinessreport2021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as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WH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right JOIN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HappinessAlcoholConsumption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 as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569CD6"/>
                </a:solidFill>
                <a:effectLst/>
                <a:latin typeface="Arial Unicode MS"/>
              </a:rPr>
              <a:t>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WH.country_name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18181"/>
                </a:solidFill>
                <a:effectLst/>
                <a:latin typeface="Arial Unicode MS"/>
              </a:rPr>
              <a:t>=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HP.country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left JOIN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lifeexpectancy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as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LE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WH.country_name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818181"/>
                </a:solidFill>
                <a:effectLst/>
                <a:latin typeface="Arial Unicode MS"/>
              </a:rPr>
              <a:t>=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LE.countryname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ORDER BY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"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happinessscore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"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accent1"/>
                </a:solidFill>
                <a:effectLst/>
                <a:latin typeface="Arial Unicode MS"/>
              </a:rPr>
              <a:t>DESC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400" dirty="0">
              <a:latin typeface="Arial Unicode MS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latin typeface="Arial Unicode MS"/>
              </a:rPr>
              <a:t>In Python we brought the data in and ordered it by happiness score in descending order.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br>
              <a:rPr lang="en-US" sz="1050" b="0" i="1" dirty="0">
                <a:solidFill>
                  <a:srgbClr val="408080"/>
                </a:solidFill>
                <a:effectLst/>
                <a:latin typeface="Courier New" panose="02070309020205020404" pitchFamily="49" charset="0"/>
              </a:rPr>
            </a:br>
            <a:r>
              <a:rPr lang="en-US" sz="1050" b="0" i="1" dirty="0">
                <a:solidFill>
                  <a:srgbClr val="92D050"/>
                </a:solidFill>
                <a:effectLst/>
                <a:latin typeface="Courier New" panose="02070309020205020404" pitchFamily="49" charset="0"/>
              </a:rPr>
              <a:t># Load read of </a:t>
            </a:r>
            <a:r>
              <a:rPr lang="en-US" sz="1050" b="0" i="1" dirty="0" err="1">
                <a:solidFill>
                  <a:srgbClr val="92D050"/>
                </a:solidFill>
                <a:effectLst/>
                <a:latin typeface="Courier New" panose="02070309020205020404" pitchFamily="49" charset="0"/>
              </a:rPr>
              <a:t>Hapiness</a:t>
            </a:r>
            <a:r>
              <a:rPr lang="en-US" sz="1050" b="0" i="1" dirty="0">
                <a:solidFill>
                  <a:srgbClr val="92D050"/>
                </a:solidFill>
                <a:effectLst/>
                <a:latin typeface="Courier New" panose="02070309020205020404" pitchFamily="49" charset="0"/>
              </a:rPr>
              <a:t> Score and Length of Life csv join</a:t>
            </a:r>
            <a:r>
              <a:rPr lang="en-US" sz="1050" b="0" i="0" dirty="0">
                <a:solidFill>
                  <a:srgbClr val="92D050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050" b="0" i="0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hp_le_csv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050" b="0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050" b="0" i="0" dirty="0">
                <a:solidFill>
                  <a:srgbClr val="BA2121"/>
                </a:solidFill>
                <a:effectLst/>
                <a:latin typeface="Courier New" panose="02070309020205020404" pitchFamily="49" charset="0"/>
              </a:rPr>
              <a:t>"Resources/Joins HP_LE_WH.csv"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050" b="0" i="1" dirty="0">
                <a:solidFill>
                  <a:srgbClr val="92D050"/>
                </a:solidFill>
                <a:effectLst/>
                <a:latin typeface="Courier New" panose="02070309020205020404" pitchFamily="49" charset="0"/>
              </a:rPr>
              <a:t># Read CSV</a:t>
            </a:r>
            <a:r>
              <a:rPr lang="en-US" sz="1050" b="0" i="0" dirty="0">
                <a:solidFill>
                  <a:srgbClr val="92D050"/>
                </a:solidFill>
                <a:effectLst/>
                <a:latin typeface="Courier New" panose="02070309020205020404" pitchFamily="49" charset="0"/>
              </a:rPr>
              <a:t>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050" b="0" i="0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hp_le_df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050" b="0" i="0" dirty="0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=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 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pd</a:t>
            </a:r>
            <a:r>
              <a:rPr lang="en-US" sz="1050" b="0" i="0" dirty="0" err="1">
                <a:solidFill>
                  <a:srgbClr val="666666"/>
                </a:solidFill>
                <a:effectLst/>
                <a:latin typeface="Courier New" panose="02070309020205020404" pitchFamily="49" charset="0"/>
              </a:rPr>
              <a:t>.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read_csv</a:t>
            </a:r>
            <a:r>
              <a:rPr lang="en-US" sz="1050" b="0" i="0" dirty="0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050" b="0" i="0" dirty="0" err="1">
                <a:solidFill>
                  <a:srgbClr val="333333"/>
                </a:solidFill>
                <a:effectLst/>
                <a:latin typeface="Courier New" panose="02070309020205020404" pitchFamily="49" charset="0"/>
              </a:rPr>
              <a:t>hp_le_csv</a:t>
            </a:r>
            <a:r>
              <a:rPr lang="en-US" sz="1050" dirty="0">
                <a:solidFill>
                  <a:srgbClr val="333333"/>
                </a:solidFill>
                <a:latin typeface="Courier New" panose="02070309020205020404" pitchFamily="49" charset="0"/>
              </a:rPr>
              <a:t>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050" dirty="0">
                <a:solidFill>
                  <a:srgbClr val="92D050"/>
                </a:solidFill>
                <a:latin typeface="Courier New" panose="02070309020205020404" pitchFamily="49" charset="0"/>
              </a:rPr>
              <a:t># Set order by happiness score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050" dirty="0" err="1">
                <a:latin typeface="Courier New" panose="02070309020205020404" pitchFamily="49" charset="0"/>
              </a:rPr>
              <a:t>hp_le_sort_df</a:t>
            </a:r>
            <a:r>
              <a:rPr lang="en-US" sz="1050" dirty="0">
                <a:latin typeface="Courier New" panose="02070309020205020404" pitchFamily="49" charset="0"/>
              </a:rPr>
              <a:t> = </a:t>
            </a:r>
            <a:r>
              <a:rPr lang="en-US" sz="1050" dirty="0" err="1">
                <a:latin typeface="Courier New" panose="02070309020205020404" pitchFamily="49" charset="0"/>
              </a:rPr>
              <a:t>hp_le_df.sort_values</a:t>
            </a:r>
            <a:r>
              <a:rPr lang="en-US" sz="1050" dirty="0">
                <a:latin typeface="Courier New" panose="02070309020205020404" pitchFamily="49" charset="0"/>
              </a:rPr>
              <a:t>("</a:t>
            </a:r>
            <a:r>
              <a:rPr lang="en-US" sz="1050" dirty="0" err="1">
                <a:latin typeface="Courier New" panose="02070309020205020404" pitchFamily="49" charset="0"/>
              </a:rPr>
              <a:t>happinessscore</a:t>
            </a:r>
            <a:r>
              <a:rPr lang="en-US" sz="1050" dirty="0">
                <a:latin typeface="Courier New" panose="02070309020205020404" pitchFamily="49" charset="0"/>
              </a:rPr>
              <a:t>", ascending = False)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050" b="0" i="0" dirty="0">
              <a:solidFill>
                <a:srgbClr val="333333"/>
              </a:solidFill>
              <a:effectLst/>
              <a:latin typeface="Courier New" panose="020703090202050204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1400" dirty="0">
              <a:latin typeface="Arial Unicode MS"/>
            </a:endParaRPr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7618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27850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784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6A89983-2AA1-4D0D-B9F1-E46A2DF4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12121" y="321734"/>
            <a:ext cx="5136412" cy="913177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b="1" i="1" spc="100" dirty="0"/>
              <a:t>LOAD</a:t>
            </a:r>
            <a:br>
              <a:rPr lang="en-US" sz="3600" i="1" kern="1200" spc="1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3600" i="1" kern="1200" spc="10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 descr="Abstract backtground of soap bubbles">
            <a:extLst>
              <a:ext uri="{FF2B5EF4-FFF2-40B4-BE49-F238E27FC236}">
                <a16:creationId xmlns:a16="http://schemas.microsoft.com/office/drawing/2014/main" id="{BC42F1DE-51C8-48B7-AA0B-0B01612302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11123"/>
          <a:stretch/>
        </p:blipFill>
        <p:spPr>
          <a:xfrm>
            <a:off x="-2" y="10"/>
            <a:ext cx="5779884" cy="3428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07EAA094-9CF6-4695-958A-33D9BCAA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" y="713128"/>
            <a:ext cx="1068867" cy="2126625"/>
            <a:chOff x="10918968" y="713127"/>
            <a:chExt cx="1273032" cy="2532832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E80C965-DB6D-4F81-9E9E-B027384D0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98115795-90F0-4F10-BF45-C9DCD03EC8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" r="1890"/>
          <a:stretch/>
        </p:blipFill>
        <p:spPr>
          <a:xfrm>
            <a:off x="830811" y="3325304"/>
            <a:ext cx="9898144" cy="3397793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2DC33F-3F6B-4BEE-BEC4-E0220C5C2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12120" y="1234912"/>
            <a:ext cx="5136412" cy="154724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 dirty="0"/>
              <a:t>Once our new table was in Python we used existing code and created a scatter plot to see the relationship between life expectancy and happiness.</a:t>
            </a:r>
          </a:p>
        </p:txBody>
      </p:sp>
      <p:sp>
        <p:nvSpPr>
          <p:cNvPr id="17" name="Isosceles Triangle 16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67618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127850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9689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</TotalTime>
  <Words>566</Words>
  <Application>Microsoft Office PowerPoint</Application>
  <PresentationFormat>Widescreen</PresentationFormat>
  <Paragraphs>76</Paragraphs>
  <Slides>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Arial Unicode MS</vt:lpstr>
      <vt:lpstr>Calibri</vt:lpstr>
      <vt:lpstr>Calibri Light</vt:lpstr>
      <vt:lpstr>Courier New</vt:lpstr>
      <vt:lpstr>Office Theme</vt:lpstr>
      <vt:lpstr>ETL Project</vt:lpstr>
      <vt:lpstr>Extract </vt:lpstr>
      <vt:lpstr>Transform </vt:lpstr>
      <vt:lpstr>LOAD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ETL Project</dc:title>
  <dc:creator>Robert Miller</dc:creator>
  <cp:lastModifiedBy>Robert Miller</cp:lastModifiedBy>
  <cp:revision>20</cp:revision>
  <dcterms:created xsi:type="dcterms:W3CDTF">2021-06-12T17:17:30Z</dcterms:created>
  <dcterms:modified xsi:type="dcterms:W3CDTF">2021-06-15T00:29:57Z</dcterms:modified>
</cp:coreProperties>
</file>

<file path=docProps/thumbnail.jpeg>
</file>